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300" r:id="rId2"/>
    <p:sldId id="299" r:id="rId3"/>
    <p:sldId id="257" r:id="rId4"/>
    <p:sldId id="258" r:id="rId5"/>
    <p:sldId id="275" r:id="rId6"/>
    <p:sldId id="276" r:id="rId7"/>
    <p:sldId id="260" r:id="rId8"/>
    <p:sldId id="261" r:id="rId9"/>
    <p:sldId id="293" r:id="rId10"/>
    <p:sldId id="291" r:id="rId11"/>
    <p:sldId id="292" r:id="rId12"/>
    <p:sldId id="294" r:id="rId13"/>
    <p:sldId id="295" r:id="rId14"/>
    <p:sldId id="296" r:id="rId15"/>
    <p:sldId id="267" r:id="rId16"/>
    <p:sldId id="297" r:id="rId17"/>
    <p:sldId id="274" r:id="rId18"/>
    <p:sldId id="298" r:id="rId19"/>
    <p:sldId id="301" r:id="rId20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380"/>
    <p:restoredTop sz="94660"/>
  </p:normalViewPr>
  <p:slideViewPr>
    <p:cSldViewPr>
      <p:cViewPr varScale="1">
        <p:scale>
          <a:sx n="89" d="100"/>
          <a:sy n="89" d="100"/>
        </p:scale>
        <p:origin x="94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4F24-8050-432A-A987-06971A218C0B}" type="datetimeFigureOut">
              <a:rPr lang="fa-IR" smtClean="0"/>
              <a:pPr/>
              <a:t>1436/01/06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BC58-C6E1-46A1-A28E-4ED601E9070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4F24-8050-432A-A987-06971A218C0B}" type="datetimeFigureOut">
              <a:rPr lang="fa-IR" smtClean="0"/>
              <a:pPr/>
              <a:t>1436/01/06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BC58-C6E1-46A1-A28E-4ED601E9070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4F24-8050-432A-A987-06971A218C0B}" type="datetimeFigureOut">
              <a:rPr lang="fa-IR" smtClean="0"/>
              <a:pPr/>
              <a:t>1436/01/06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BC58-C6E1-46A1-A28E-4ED601E9070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4F24-8050-432A-A987-06971A218C0B}" type="datetimeFigureOut">
              <a:rPr lang="fa-IR" smtClean="0"/>
              <a:pPr/>
              <a:t>1436/01/06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BC58-C6E1-46A1-A28E-4ED601E9070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4F24-8050-432A-A987-06971A218C0B}" type="datetimeFigureOut">
              <a:rPr lang="fa-IR" smtClean="0"/>
              <a:pPr/>
              <a:t>1436/01/06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BC58-C6E1-46A1-A28E-4ED601E9070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4F24-8050-432A-A987-06971A218C0B}" type="datetimeFigureOut">
              <a:rPr lang="fa-IR" smtClean="0"/>
              <a:pPr/>
              <a:t>1436/01/06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BC58-C6E1-46A1-A28E-4ED601E9070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4F24-8050-432A-A987-06971A218C0B}" type="datetimeFigureOut">
              <a:rPr lang="fa-IR" smtClean="0"/>
              <a:pPr/>
              <a:t>1436/01/06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BC58-C6E1-46A1-A28E-4ED601E9070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4F24-8050-432A-A987-06971A218C0B}" type="datetimeFigureOut">
              <a:rPr lang="fa-IR" smtClean="0"/>
              <a:pPr/>
              <a:t>1436/01/06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BC58-C6E1-46A1-A28E-4ED601E9070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4F24-8050-432A-A987-06971A218C0B}" type="datetimeFigureOut">
              <a:rPr lang="fa-IR" smtClean="0"/>
              <a:pPr/>
              <a:t>1436/01/06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BC58-C6E1-46A1-A28E-4ED601E9070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4F24-8050-432A-A987-06971A218C0B}" type="datetimeFigureOut">
              <a:rPr lang="fa-IR" smtClean="0"/>
              <a:pPr/>
              <a:t>1436/01/06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BC58-C6E1-46A1-A28E-4ED601E9070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4F24-8050-432A-A987-06971A218C0B}" type="datetimeFigureOut">
              <a:rPr lang="fa-IR" smtClean="0"/>
              <a:pPr/>
              <a:t>1436/01/06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BC58-C6E1-46A1-A28E-4ED601E9070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B4F24-8050-432A-A987-06971A218C0B}" type="datetimeFigureOut">
              <a:rPr lang="fa-IR" smtClean="0"/>
              <a:pPr/>
              <a:t>1436/01/06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4BC58-C6E1-46A1-A28E-4ED601E90704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film%20accidence/&#1587;&#1602;&#1608;&#1591;/&#1575;&#1601;&#1578;&#1575;&#1583;&#1606;%20&#1575;&#1586;%20&#1606;&#1585;&#1583;&#1576;&#1575;&#1606;.flv" TargetMode="External"/><Relationship Id="rId3" Type="http://schemas.openxmlformats.org/officeDocument/2006/relationships/hyperlink" Target="film%20accidence/&#1587;&#1602;&#1608;&#1591;/baby%20walker.VOB" TargetMode="External"/><Relationship Id="rId7" Type="http://schemas.openxmlformats.org/officeDocument/2006/relationships/hyperlink" Target="film%20accidence/&#1587;&#1602;&#1608;&#1591;/&#1575;&#1601;&#1578;&#1575;&#1583;&#1606;%20&#1575;&#1586;%20&#1662;&#1604;&#1607;.mpg" TargetMode="External"/><Relationship Id="rId2" Type="http://schemas.openxmlformats.org/officeDocument/2006/relationships/hyperlink" Target="film%20accidence/&#1587;&#1602;&#1608;&#1591;/&#1587;&#1602;&#1608;&#1591;%20&#1576;&#1575;%20&#1585;&#1608;&#1585;&#1608;&#1603;.m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film%20accidence/&#1587;&#1602;&#1608;&#1591;/&#1575;&#1601;&#1578;&#1575;&#1583;&#1606;%20&#1575;&#1586;%20&#1576;&#1594;&#1604;%20&#1576;&#1610;&#1605;&#1575;&#1585;.mpg" TargetMode="External"/><Relationship Id="rId5" Type="http://schemas.openxmlformats.org/officeDocument/2006/relationships/hyperlink" Target="film%20accidence/&#1587;&#1602;&#1608;&#1591;/&#1575;&#1601;&#1578;&#1575;&#1583;&#1606;%20&#1575;&#1586;%20&#1576;&#1575;&#1604;&#1603;&#1606;.mpg" TargetMode="External"/><Relationship Id="rId10" Type="http://schemas.openxmlformats.org/officeDocument/2006/relationships/hyperlink" Target="film%20accidence/&#1587;&#1602;&#1608;&#1591;/&#1576;&#1594;&#1604;%20&#1603;&#1585;&#1583;&#1606;%20&#1603;&#1608;&#1583;&#1603;&#1575;&#1606;.flv" TargetMode="External"/><Relationship Id="rId4" Type="http://schemas.openxmlformats.org/officeDocument/2006/relationships/hyperlink" Target="film%20accidence/&#1587;&#1602;&#1608;&#1591;/&#1575;&#1586;%20%20&#1587;&#1575;&#1582;&#1578;&#1605;&#1575;&#1606;&#8204;&#1607;&#1575;&#1610;%20&#1606;&#1610;&#1605;&#1607;%20&#1603;&#1575;&#1585;&#1607;.mpg" TargetMode="External"/><Relationship Id="rId9" Type="http://schemas.openxmlformats.org/officeDocument/2006/relationships/hyperlink" Target="film%20accidence/&#1587;&#1602;&#1608;&#1591;/&#1576;&#1575;&#1604;&#1575;%20&#1575;&#1606;&#1583;&#1575;&#1582;&#1578;&#1606;%20&#1603;&#1608;&#1583;&#1603;.mpg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jeld morabian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79904"/>
            <a:ext cx="4965955" cy="6389456"/>
          </a:xfrm>
          <a:prstGeom prst="rect">
            <a:avLst/>
          </a:prstGeom>
          <a:ln>
            <a:solidFill>
              <a:schemeClr val="accent6"/>
            </a:solidFill>
          </a:ln>
        </p:spPr>
      </p:pic>
      <p:pic>
        <p:nvPicPr>
          <p:cNvPr id="8" name="Picture 7" descr="01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12160" y="548680"/>
            <a:ext cx="2376265" cy="1619952"/>
          </a:xfrm>
          <a:prstGeom prst="rect">
            <a:avLst/>
          </a:prstGeom>
          <a:ln>
            <a:solidFill>
              <a:schemeClr val="accent6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922114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800" b="1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ايمني محل خواب كودك 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/>
            </a:r>
            <a:br>
              <a:rPr lang="en-US" sz="2800" b="1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</a:br>
            <a:endParaRPr lang="fa-IR" sz="2800" dirty="0">
              <a:solidFill>
                <a:schemeClr val="accent6">
                  <a:lumMod val="50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280920" cy="4896544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fa-IR" sz="2400" dirty="0" smtClean="0">
                <a:cs typeface="B Nazanin" pitchFamily="2" charset="-78"/>
              </a:rPr>
              <a:t>گهواره كودك به اندازه كافي گود باشد (حداقل ارتفاع گهواره از روي تشك تا بالاي آن 50 سانتي‌متر باشد)</a:t>
            </a:r>
          </a:p>
          <a:p>
            <a:pPr lvl="0"/>
            <a:r>
              <a:rPr lang="fa-IR" sz="2400" dirty="0" smtClean="0">
                <a:cs typeface="B Nazanin" pitchFamily="2" charset="-78"/>
              </a:rPr>
              <a:t>دو طرف تختخواب‌ها حفاظ داشته باشد. فاصله بين نرده‌هاي جلو و طرفين تخت از 6 سانتي‌متر كمتر باشد</a:t>
            </a:r>
          </a:p>
          <a:p>
            <a:pPr lvl="0"/>
            <a:r>
              <a:rPr lang="fa-IR" sz="2400" dirty="0" smtClean="0">
                <a:cs typeface="B Nazanin" pitchFamily="2" charset="-78"/>
              </a:rPr>
              <a:t>سر ستنون تخت بيش از 2 سانتي‌متر بلندتر از نرده‌ها نباشد</a:t>
            </a:r>
          </a:p>
          <a:p>
            <a:pPr lvl="0"/>
            <a:r>
              <a:rPr lang="fa-IR" sz="2400" dirty="0" smtClean="0">
                <a:cs typeface="B Nazanin" pitchFamily="2" charset="-78"/>
              </a:rPr>
              <a:t>فاصله بين قاب تخت با تشك نبايد بيش از قطر 2 بند انگشت باشد</a:t>
            </a:r>
          </a:p>
          <a:p>
            <a:pPr lvl="0"/>
            <a:r>
              <a:rPr lang="fa-IR" sz="2400" dirty="0" smtClean="0">
                <a:cs typeface="B Nazanin" pitchFamily="2" charset="-78"/>
              </a:rPr>
              <a:t>از قاب تخت و حتي در خارج آن چيزي آويزان نشود</a:t>
            </a:r>
          </a:p>
          <a:p>
            <a:pPr lvl="0"/>
            <a:r>
              <a:rPr lang="fa-IR" sz="2400" dirty="0" smtClean="0">
                <a:cs typeface="B Nazanin" pitchFamily="2" charset="-78"/>
              </a:rPr>
              <a:t>وقتي كودك در تخت گذاشته مي‌شود نرده‌ها در بالاترين محل خود ثابت شوند، چفت و قفل تخت بايد كاملاً محكم و ايمن باشد. وقتي قد كودك از 90 سانتي‌ متر بلندتر شد، ديگر نبايد در تخت كودك گذاشته شود</a:t>
            </a:r>
          </a:p>
          <a:p>
            <a:pPr lvl="0"/>
            <a:r>
              <a:rPr lang="fa-IR" sz="2400" dirty="0" smtClean="0">
                <a:cs typeface="B Nazanin" pitchFamily="2" charset="-78"/>
              </a:rPr>
              <a:t>تختخواب‌هاي تاشو براي كودكان كمتر از 6 سال توصيه نمي‌شود</a:t>
            </a:r>
          </a:p>
          <a:p>
            <a:pPr lvl="0"/>
            <a:r>
              <a:rPr lang="fa-IR" sz="2400" dirty="0" smtClean="0">
                <a:cs typeface="B Nazanin" pitchFamily="2" charset="-78"/>
              </a:rPr>
              <a:t>اجسامي كه احتمال سقوط آنان وجود دارد دور و يا تثبيت شوند</a:t>
            </a:r>
          </a:p>
          <a:p>
            <a:pPr lvl="0"/>
            <a:endParaRPr lang="en-US" sz="2400" dirty="0" smtClean="0">
              <a:cs typeface="B Nazanin" pitchFamily="2" charset="-78"/>
            </a:endParaRPr>
          </a:p>
          <a:p>
            <a:pPr lvl="0"/>
            <a:endParaRPr lang="en-US" sz="2400" dirty="0" smtClean="0">
              <a:cs typeface="B Nazanin" pitchFamily="2" charset="-78"/>
            </a:endParaRPr>
          </a:p>
          <a:p>
            <a:pPr lvl="0"/>
            <a:endParaRPr lang="fa-IR" sz="2400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08912" cy="4896544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fa-IR" sz="2400" dirty="0" smtClean="0">
                <a:cs typeface="B Nazanin" pitchFamily="2" charset="-78"/>
              </a:rPr>
              <a:t>اسباب‌بازي‌هاي كودكان در سطوح بالا قرار داده نشوند</a:t>
            </a:r>
            <a:endParaRPr lang="en-US" sz="2400" dirty="0" smtClean="0">
              <a:cs typeface="B Nazanin" pitchFamily="2" charset="-78"/>
            </a:endParaRPr>
          </a:p>
          <a:p>
            <a:pPr lvl="0"/>
            <a:r>
              <a:rPr lang="fa-IR" sz="2400" dirty="0" smtClean="0">
                <a:cs typeface="B Nazanin" pitchFamily="2" charset="-78"/>
              </a:rPr>
              <a:t>استفاده از كلاه ايمني به هنگام دوچرخه‌سواري، اسكيت، اسب سواري</a:t>
            </a:r>
          </a:p>
          <a:p>
            <a:r>
              <a:rPr lang="fa-IR" sz="2400" dirty="0" smtClean="0">
                <a:cs typeface="B Nazanin" pitchFamily="2" charset="-78"/>
              </a:rPr>
              <a:t>كودكان اجازه بازي روي تختخواب‌ و رختخواب‌هاي روي هم چيده شده را نداشته باشند </a:t>
            </a:r>
          </a:p>
          <a:p>
            <a:pPr lvl="0"/>
            <a:r>
              <a:rPr lang="fa-IR" sz="2400" dirty="0" smtClean="0">
                <a:cs typeface="B Nazanin" pitchFamily="2" charset="-78"/>
              </a:rPr>
              <a:t>سطح زمین بازی، اطراف وسایل بازی و جایی که کودکان ممکن است بیفتند نرم و صاف باشد و از موادي مانند شن، خاك اره، لاستیک، تشك‌هاي ضربه‌ گير یا قطعات چوبی بهم پیوسته پوشانده شود. </a:t>
            </a:r>
          </a:p>
          <a:p>
            <a:pPr lvl="0"/>
            <a:r>
              <a:rPr lang="fa-IR" sz="2400" dirty="0" smtClean="0">
                <a:cs typeface="B Nazanin" pitchFamily="2" charset="-78"/>
              </a:rPr>
              <a:t>سطح زیر اسباب بازی هایی مانند الاکلنگ، تاب و سرسره باید از مواد ضربه گیر باشد</a:t>
            </a:r>
            <a:endParaRPr lang="en-US" sz="2400" dirty="0" smtClean="0">
              <a:cs typeface="B Nazanin" pitchFamily="2" charset="-78"/>
            </a:endParaRPr>
          </a:p>
          <a:p>
            <a:pPr lvl="0"/>
            <a:r>
              <a:rPr lang="fa-IR" sz="2400" dirty="0" smtClean="0">
                <a:cs typeface="B Nazanin" pitchFamily="2" charset="-78"/>
              </a:rPr>
              <a:t>سطح زمین بازی، از نظر ترک‌ها، لبه‌های تیز، اشیای اضافی و چگونگی اتصال وسایل بازی به زمین و نقاط ضعف دیگر بررسی شود</a:t>
            </a:r>
            <a:endParaRPr lang="en-US" sz="2400" dirty="0" smtClean="0">
              <a:cs typeface="B Nazanin" pitchFamily="2" charset="-78"/>
            </a:endParaRPr>
          </a:p>
          <a:p>
            <a:pPr lvl="0"/>
            <a:endParaRPr lang="fa-IR" sz="2400" dirty="0">
              <a:cs typeface="B Nazanin" pitchFamily="2" charset="-7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544" y="332656"/>
            <a:ext cx="8229600" cy="9221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1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B Nazanin" pitchFamily="2" charset="-78"/>
              </a:rPr>
              <a:t>ايمني بازي كودك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B Nazanin" pitchFamily="2" charset="-78"/>
              </a:rPr>
              <a:t/>
            </a:r>
            <a:b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B Nazanin" pitchFamily="2" charset="-78"/>
              </a:rPr>
            </a:br>
            <a:endParaRPr kumimoji="0" lang="fa-IR" sz="28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fa-IR" sz="2800" b="1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ایمنی وسایل و محیط بازی: 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/>
            </a:r>
            <a:br>
              <a:rPr lang="en-US" sz="28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</a:br>
            <a:endParaRPr lang="fa-IR" sz="2800" dirty="0">
              <a:solidFill>
                <a:schemeClr val="accent6">
                  <a:lumMod val="50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5252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fa-IR" sz="2400" dirty="0" smtClean="0">
                <a:cs typeface="B Nazanin" pitchFamily="2" charset="-78"/>
              </a:rPr>
              <a:t>از وسایلی برای بازی کودکان استفاده شود که سالم و کامل بوده و با نیازهای رشد و تکامل کودکان متناسب باشند </a:t>
            </a:r>
            <a:endParaRPr lang="en-US" sz="2400" dirty="0" smtClean="0">
              <a:cs typeface="B Nazanin" pitchFamily="2" charset="-78"/>
            </a:endParaRPr>
          </a:p>
          <a:p>
            <a:pPr lvl="0"/>
            <a:r>
              <a:rPr lang="fa-IR" sz="2400" dirty="0" smtClean="0">
                <a:cs typeface="B Nazanin" pitchFamily="2" charset="-78"/>
              </a:rPr>
              <a:t>محیط مراقبت و بازی کودکان مطابق نیازهای حرکتی و تکاملی آن‌ها باشد</a:t>
            </a:r>
            <a:endParaRPr lang="en-US" sz="2400" dirty="0" smtClean="0">
              <a:cs typeface="B Nazanin" pitchFamily="2" charset="-78"/>
            </a:endParaRPr>
          </a:p>
          <a:p>
            <a:pPr lvl="0"/>
            <a:r>
              <a:rPr lang="fa-IR" sz="2400" dirty="0" smtClean="0">
                <a:cs typeface="B Nazanin" pitchFamily="2" charset="-78"/>
              </a:rPr>
              <a:t>پس از اتمام بازی، اسباب بازی ها جمع شوند، لوازم اضافی از کف اتاق برداشته شوند</a:t>
            </a:r>
            <a:endParaRPr lang="en-US" sz="2400" dirty="0" smtClean="0">
              <a:cs typeface="B Nazanin" pitchFamily="2" charset="-78"/>
            </a:endParaRPr>
          </a:p>
          <a:p>
            <a:pPr lvl="0"/>
            <a:r>
              <a:rPr lang="fa-IR" sz="2400" dirty="0" smtClean="0">
                <a:cs typeface="B Nazanin" pitchFamily="2" charset="-78"/>
              </a:rPr>
              <a:t>برای صندلی تاب از مواد نرم و قابل انعطاف بجای چوب و فلز استفاده شود</a:t>
            </a:r>
            <a:endParaRPr lang="en-US" sz="2400" dirty="0" smtClean="0">
              <a:cs typeface="B Nazanin" pitchFamily="2" charset="-78"/>
            </a:endParaRPr>
          </a:p>
          <a:p>
            <a:pPr lvl="0"/>
            <a:r>
              <a:rPr lang="fa-IR" sz="2400" dirty="0" smtClean="0">
                <a:cs typeface="B Nazanin" pitchFamily="2" charset="-78"/>
              </a:rPr>
              <a:t>وضع زنجیرها، نوارها و سایر ساخت های حفاظی تاب بررسي شود</a:t>
            </a:r>
          </a:p>
          <a:p>
            <a:pPr lvl="0"/>
            <a:r>
              <a:rPr lang="fa-IR" sz="2400" dirty="0" smtClean="0">
                <a:cs typeface="B Nazanin" pitchFamily="2" charset="-78"/>
              </a:rPr>
              <a:t> فاصله بین پرچین و تاب مناسب باشد</a:t>
            </a:r>
            <a:endParaRPr lang="en-US" sz="2400" dirty="0" smtClean="0">
              <a:cs typeface="B Nazanin" pitchFamily="2" charset="-78"/>
            </a:endParaRPr>
          </a:p>
          <a:p>
            <a:pPr lvl="0"/>
            <a:r>
              <a:rPr lang="fa-IR" sz="2400" dirty="0" smtClean="0">
                <a:cs typeface="B Nazanin" pitchFamily="2" charset="-78"/>
              </a:rPr>
              <a:t>وضعیت پله ها و نردبان سرسره بررسی شود</a:t>
            </a:r>
          </a:p>
          <a:p>
            <a:pPr lvl="0"/>
            <a:r>
              <a:rPr lang="fa-IR" sz="2400" dirty="0" smtClean="0">
                <a:cs typeface="B Nazanin" pitchFamily="2" charset="-78"/>
              </a:rPr>
              <a:t>سرسره‌ ها در چند ارتفاع ساخته شوند تا براي هر سني مناسب باشند</a:t>
            </a:r>
            <a:endParaRPr lang="en-US" sz="2400" dirty="0" smtClean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fa-IR" sz="2800" b="1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رفتارهای ايمن هنگام تاب‌بازي: 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/>
            </a:r>
            <a:br>
              <a:rPr lang="en-US" sz="28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</a:br>
            <a:endParaRPr lang="fa-IR" sz="2800" dirty="0">
              <a:solidFill>
                <a:schemeClr val="accent6">
                  <a:lumMod val="50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lvl="0"/>
            <a:r>
              <a:rPr lang="fa-IR" sz="2800" dirty="0" smtClean="0">
                <a:cs typeface="B Nazanin" pitchFamily="2" charset="-78"/>
              </a:rPr>
              <a:t>همیشه در وسط تاب بنشینند، هرگز روی تاب نایستند و یا زانو نزنند </a:t>
            </a:r>
            <a:endParaRPr lang="en-US" sz="2800" dirty="0" smtClean="0">
              <a:cs typeface="B Nazanin" pitchFamily="2" charset="-78"/>
            </a:endParaRPr>
          </a:p>
          <a:p>
            <a:pPr lvl="0"/>
            <a:r>
              <a:rPr lang="fa-IR" sz="2800" dirty="0" smtClean="0">
                <a:cs typeface="B Nazanin" pitchFamily="2" charset="-78"/>
              </a:rPr>
              <a:t>هر دو طناب تاب را بگیرند</a:t>
            </a:r>
            <a:endParaRPr lang="en-US" sz="2800" dirty="0" smtClean="0">
              <a:cs typeface="B Nazanin" pitchFamily="2" charset="-78"/>
            </a:endParaRPr>
          </a:p>
          <a:p>
            <a:pPr lvl="0"/>
            <a:r>
              <a:rPr lang="fa-IR" sz="2800" dirty="0" smtClean="0">
                <a:cs typeface="B Nazanin" pitchFamily="2" charset="-78"/>
              </a:rPr>
              <a:t>پیش از بلند شدن از روی تاب فرصت بدهند تاب کاملاً بایستد</a:t>
            </a:r>
            <a:endParaRPr lang="en-US" sz="2800" dirty="0" smtClean="0">
              <a:cs typeface="B Nazanin" pitchFamily="2" charset="-78"/>
            </a:endParaRPr>
          </a:p>
          <a:p>
            <a:pPr lvl="0"/>
            <a:r>
              <a:rPr lang="fa-IR" sz="2800" dirty="0" smtClean="0">
                <a:cs typeface="B Nazanin" pitchFamily="2" charset="-78"/>
              </a:rPr>
              <a:t>کنار تاب در حال حرکت نایستند</a:t>
            </a:r>
          </a:p>
          <a:p>
            <a:pPr lvl="0"/>
            <a:r>
              <a:rPr lang="fa-IR" sz="2800" dirty="0" smtClean="0">
                <a:cs typeface="B Nazanin" pitchFamily="2" charset="-78"/>
              </a:rPr>
              <a:t> هنگامی که کودکان دیگر مشغول تاب بازی هستند در پشت یا جلوی تاب بازی نکنند</a:t>
            </a:r>
            <a:endParaRPr lang="en-US" sz="2800" dirty="0" smtClean="0">
              <a:cs typeface="B Nazanin" pitchFamily="2" charset="-78"/>
            </a:endParaRPr>
          </a:p>
          <a:p>
            <a:pPr lvl="0"/>
            <a:r>
              <a:rPr lang="fa-IR" sz="2800" dirty="0" smtClean="0">
                <a:cs typeface="B Nazanin" pitchFamily="2" charset="-78"/>
              </a:rPr>
              <a:t>در یک زمان تنها یک نفر روی تاب بنشیند و بازی کند</a:t>
            </a:r>
            <a:endParaRPr lang="en-US" sz="2800" dirty="0" smtClean="0">
              <a:cs typeface="B Nazanin" pitchFamily="2" charset="-78"/>
            </a:endParaRPr>
          </a:p>
          <a:p>
            <a:pPr lvl="0"/>
            <a:r>
              <a:rPr lang="fa-IR" sz="2800" dirty="0" smtClean="0">
                <a:cs typeface="B Nazanin" pitchFamily="2" charset="-78"/>
              </a:rPr>
              <a:t>تاب خالی را حرکت ندهند و یا زنجیر تاب را نپیچانند</a:t>
            </a:r>
            <a:endParaRPr lang="en-US" sz="2800" dirty="0" smtClean="0">
              <a:cs typeface="B Nazanin" pitchFamily="2" charset="-78"/>
            </a:endParaRPr>
          </a:p>
          <a:p>
            <a:pPr lvl="0"/>
            <a:r>
              <a:rPr lang="fa-IR" sz="2800" dirty="0" smtClean="0">
                <a:cs typeface="B Nazanin" pitchFamily="2" charset="-78"/>
              </a:rPr>
              <a:t>سر و پاهایشان را از زنجیرهای تاب دور نگه دارند </a:t>
            </a:r>
            <a:endParaRPr lang="en-US" sz="2800" dirty="0" smtClean="0">
              <a:cs typeface="B Nazanin" pitchFamily="2" charset="-78"/>
            </a:endParaRPr>
          </a:p>
          <a:p>
            <a:endParaRPr lang="fa-IR" sz="2800" dirty="0">
              <a:cs typeface="B Nazanin" pitchFamily="2" charset="-78"/>
            </a:endParaRPr>
          </a:p>
        </p:txBody>
      </p:sp>
      <p:pic>
        <p:nvPicPr>
          <p:cNvPr id="4" name="Picture 3" descr="3 soghoot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722" y="4184720"/>
            <a:ext cx="1778030" cy="176456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fa-IR" sz="2800" b="1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رفتارهای ایمن هنگام سرسره‌بازي: 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/>
            </a:r>
            <a:br>
              <a:rPr lang="en-US" sz="28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</a:br>
            <a:endParaRPr lang="fa-IR" sz="2800" dirty="0">
              <a:solidFill>
                <a:schemeClr val="accent6">
                  <a:lumMod val="50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fa-IR" sz="2800" dirty="0" smtClean="0">
                <a:cs typeface="B Nazanin" pitchFamily="2" charset="-78"/>
              </a:rPr>
              <a:t>هنگام بالا رفتن با هر دو دست نرده های آن را بگیرند</a:t>
            </a:r>
          </a:p>
          <a:p>
            <a:pPr lvl="0"/>
            <a:r>
              <a:rPr lang="fa-IR" sz="2800" dirty="0" smtClean="0">
                <a:cs typeface="B Nazanin" pitchFamily="2" charset="-78"/>
              </a:rPr>
              <a:t> هنگام سر خوردن مطمئن شوند که کسی جلوی آن ها نیست</a:t>
            </a:r>
            <a:endParaRPr lang="en-US" sz="2800" dirty="0" smtClean="0">
              <a:cs typeface="B Nazanin" pitchFamily="2" charset="-78"/>
            </a:endParaRPr>
          </a:p>
          <a:p>
            <a:pPr lvl="0"/>
            <a:r>
              <a:rPr lang="fa-IR" sz="2800" dirty="0" smtClean="0">
                <a:cs typeface="B Nazanin" pitchFamily="2" charset="-78"/>
              </a:rPr>
              <a:t>همیشه با پا و نه با سر از سرسره پایین بیایند و از سطح شیب دار سرسره بالا نروند </a:t>
            </a:r>
            <a:endParaRPr lang="en-US" sz="2800" dirty="0" smtClean="0">
              <a:cs typeface="B Nazanin" pitchFamily="2" charset="-78"/>
            </a:endParaRPr>
          </a:p>
          <a:p>
            <a:pPr lvl="0"/>
            <a:r>
              <a:rPr lang="fa-IR" sz="2800" dirty="0" smtClean="0">
                <a:cs typeface="B Nazanin" pitchFamily="2" charset="-78"/>
              </a:rPr>
              <a:t>هرگز در وضعيت دمر از سرسره پايين نيايند</a:t>
            </a:r>
            <a:endParaRPr lang="en-US" sz="2800" dirty="0" smtClean="0">
              <a:cs typeface="B Nazanin" pitchFamily="2" charset="-78"/>
            </a:endParaRPr>
          </a:p>
          <a:p>
            <a:pPr lvl="0"/>
            <a:r>
              <a:rPr lang="fa-IR" sz="2800" dirty="0" smtClean="0">
                <a:cs typeface="B Nazanin" pitchFamily="2" charset="-78"/>
              </a:rPr>
              <a:t>اول پاهایشان را خارج کنند و سپس بلند شوند</a:t>
            </a:r>
            <a:endParaRPr lang="en-US" sz="2800" dirty="0" smtClean="0">
              <a:cs typeface="B Nazanin" pitchFamily="2" charset="-78"/>
            </a:endParaRPr>
          </a:p>
          <a:p>
            <a:pPr lvl="0"/>
            <a:r>
              <a:rPr lang="fa-IR" sz="2800" dirty="0" smtClean="0">
                <a:cs typeface="B Nazanin" pitchFamily="2" charset="-78"/>
              </a:rPr>
              <a:t>پس از سر خوردن سریع از کنار سرسره کنار بروند </a:t>
            </a:r>
            <a:endParaRPr lang="en-US" sz="2800" dirty="0" smtClean="0">
              <a:cs typeface="B Nazanin" pitchFamily="2" charset="-78"/>
            </a:endParaRPr>
          </a:p>
          <a:p>
            <a:endParaRPr lang="fa-IR" sz="2800" dirty="0">
              <a:cs typeface="B Nazanin" pitchFamily="2" charset="-78"/>
            </a:endParaRPr>
          </a:p>
        </p:txBody>
      </p:sp>
      <p:pic>
        <p:nvPicPr>
          <p:cNvPr id="4" name="Picture 3" descr="4 soghoot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521" y="3487376"/>
            <a:ext cx="2237287" cy="2029856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"/>
          <a:ext cx="9144000" cy="6669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33108"/>
                <a:gridCol w="2110280"/>
                <a:gridCol w="1811148"/>
                <a:gridCol w="1914184"/>
                <a:gridCol w="2575280"/>
              </a:tblGrid>
              <a:tr h="650082"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cs typeface="B Nazanin" pitchFamily="2" charset="-78"/>
                        </a:rPr>
                        <a:t>فاز </a:t>
                      </a:r>
                      <a:endParaRPr lang="fa-IR" sz="160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cs typeface="B Nazanin" pitchFamily="2" charset="-78"/>
                        </a:rPr>
                        <a:t>كودك </a:t>
                      </a:r>
                      <a:endParaRPr lang="fa-IR" sz="160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cs typeface="B Nazanin" pitchFamily="2" charset="-78"/>
                        </a:rPr>
                        <a:t>عوامل خطر </a:t>
                      </a:r>
                      <a:endParaRPr lang="fa-IR" sz="160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cs typeface="B Nazanin" pitchFamily="2" charset="-78"/>
                        </a:rPr>
                        <a:t>محيط فيزيكي </a:t>
                      </a:r>
                      <a:endParaRPr lang="fa-IR" sz="160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cs typeface="B Nazanin" pitchFamily="2" charset="-78"/>
                        </a:rPr>
                        <a:t>محيط اجتماعي- اقتصادي</a:t>
                      </a:r>
                      <a:endParaRPr lang="fa-IR" sz="1600" dirty="0">
                        <a:cs typeface="B Nazanin" pitchFamily="2" charset="-78"/>
                      </a:endParaRPr>
                    </a:p>
                  </a:txBody>
                  <a:tcPr/>
                </a:tc>
              </a:tr>
              <a:tr h="2423314"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>
                          <a:cs typeface="B Nazanin" pitchFamily="2" charset="-78"/>
                        </a:rPr>
                        <a:t>قبل از حادثه </a:t>
                      </a:r>
                      <a:endParaRPr lang="fa-IR" sz="16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dirty="0">
                          <a:latin typeface="Calibri"/>
                          <a:ea typeface="Calibri"/>
                          <a:cs typeface="B Nazanin"/>
                        </a:rPr>
                        <a:t>سن، جنس، مرحله فعاليت، معلوليت‌هاي </a:t>
                      </a:r>
                      <a:r>
                        <a:rPr lang="fa-IR" sz="1600" dirty="0" smtClean="0">
                          <a:latin typeface="Calibri"/>
                          <a:ea typeface="Calibri"/>
                          <a:cs typeface="B Nazanin"/>
                        </a:rPr>
                        <a:t>قبلي</a:t>
                      </a:r>
                    </a:p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dirty="0" smtClean="0">
                          <a:latin typeface="Calibri"/>
                          <a:ea typeface="Calibri"/>
                          <a:cs typeface="B Nazanin"/>
                        </a:rPr>
                        <a:t>(تعيين فعاليت مناسب با وضعيت كودك)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>
                          <a:latin typeface="Calibri"/>
                          <a:ea typeface="Calibri"/>
                          <a:cs typeface="B Nazanin"/>
                        </a:rPr>
                        <a:t>محصولات ناسالم، پشت بام بدون حفاظ، راه پله و بالكن بدون حفاظ، درخت، وسايل و تجهيزات غير استاندارد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>
                          <a:latin typeface="Calibri"/>
                          <a:ea typeface="Calibri"/>
                          <a:cs typeface="B Nazanin"/>
                        </a:rPr>
                        <a:t>كمبود دسترسي به فضاي بازي سالم و مناسب، كمبود وسايل حفاظتي مثل نرده‌ها و ريل‌هاي محافظ 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>
                          <a:latin typeface="Calibri"/>
                          <a:ea typeface="Calibri"/>
                          <a:cs typeface="B Nazanin"/>
                        </a:rPr>
                        <a:t>فقر، تك والدي، اندازه خانواده، تحصيلات مادر، آگاهي والدين از خطرات، معلمين و پرستاران بچه 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110065"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>
                          <a:cs typeface="B Nazanin" pitchFamily="2" charset="-78"/>
                        </a:rPr>
                        <a:t>حين حادثه </a:t>
                      </a:r>
                      <a:endParaRPr lang="fa-IR" sz="16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dirty="0">
                          <a:latin typeface="Calibri"/>
                          <a:ea typeface="Calibri"/>
                          <a:cs typeface="B Nazanin"/>
                        </a:rPr>
                        <a:t>مرحله رشد فيزيكي كودك </a:t>
                      </a:r>
                      <a:endParaRPr lang="fa-IR" sz="1600" dirty="0" smtClean="0">
                        <a:latin typeface="Calibri"/>
                        <a:ea typeface="Calibri"/>
                        <a:cs typeface="B Nazanin"/>
                      </a:endParaRPr>
                    </a:p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dirty="0" smtClean="0">
                          <a:latin typeface="Calibri"/>
                          <a:ea typeface="Calibri"/>
                          <a:cs typeface="B Nazanin"/>
                        </a:rPr>
                        <a:t>(پيشگيري</a:t>
                      </a:r>
                      <a:r>
                        <a:rPr lang="fa-IR" sz="1600" baseline="0" dirty="0" smtClean="0">
                          <a:latin typeface="Calibri"/>
                          <a:ea typeface="Calibri"/>
                          <a:cs typeface="B Nazanin"/>
                        </a:rPr>
                        <a:t> از افزايش</a:t>
                      </a:r>
                      <a:r>
                        <a:rPr lang="fa-IR" sz="1600" dirty="0" smtClean="0">
                          <a:latin typeface="Calibri"/>
                          <a:ea typeface="Calibri"/>
                          <a:cs typeface="B Nazanin"/>
                        </a:rPr>
                        <a:t> شدت آسيب وارده)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>
                          <a:latin typeface="Calibri"/>
                          <a:ea typeface="Calibri"/>
                          <a:cs typeface="B Nazanin"/>
                        </a:rPr>
                        <a:t>كمبود وسايل حفاظتي و يا موانع جهت كاهش شدت جراحت در هنگام سقوط 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>
                          <a:latin typeface="Calibri"/>
                          <a:ea typeface="Calibri"/>
                          <a:cs typeface="B Nazanin"/>
                        </a:rPr>
                        <a:t>ارتفاع سقوط، نوع سطحي كه كودك بر روي آن سقوط مي‌كند سطوحي كه تماس و اثر را كاهش دهند. 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>
                          <a:latin typeface="Calibri"/>
                          <a:ea typeface="Calibri"/>
                          <a:cs typeface="B Nazanin"/>
                        </a:rPr>
                        <a:t>كمبود آگاهي از جراحت‌هاي بالقوه خطرناك مرتبط با سقوط مثل آسيب و ضربه مغزي 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485899"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>
                          <a:cs typeface="B Nazanin" pitchFamily="2" charset="-78"/>
                        </a:rPr>
                        <a:t>بعد از حادثه </a:t>
                      </a:r>
                      <a:endParaRPr lang="fa-IR" sz="1600" b="1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dirty="0">
                          <a:latin typeface="Calibri"/>
                          <a:ea typeface="Calibri"/>
                          <a:cs typeface="B Nazanin"/>
                        </a:rPr>
                        <a:t>سلامت عمومي كودك، معلوليت، مشكلات بعد از جراحت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dirty="0">
                          <a:latin typeface="Calibri"/>
                          <a:ea typeface="Calibri"/>
                          <a:cs typeface="B Nazanin"/>
                        </a:rPr>
                        <a:t>اجسام تيز و ساير وسايل خطرناك كه باعث افزايش خطر جراحت و عفونت مي‌شود 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dirty="0">
                          <a:latin typeface="Calibri"/>
                          <a:ea typeface="Calibri"/>
                          <a:cs typeface="B Nazanin"/>
                        </a:rPr>
                        <a:t>كمبود مراقبت‌هاي پيش بيمارستاني، مراقبت‌هاي حاد و توانبخشي 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dirty="0">
                          <a:latin typeface="Calibri"/>
                          <a:ea typeface="Calibri"/>
                          <a:cs typeface="B Nazanin"/>
                        </a:rPr>
                        <a:t>كمبود مهارت‌هاي كمك‌هاي اوليه، كمبود دسترسي به مراقبت‌هاي بهداشتي، كمبود منابع جهت مديريت نتايج پس از جراحي 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800" b="1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كمك‌هاي فوري به كودكي كه سقوط كرده است: 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/>
            </a:r>
            <a:b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</a:br>
            <a:endParaRPr lang="fa-IR" sz="2800" b="1" dirty="0">
              <a:solidFill>
                <a:schemeClr val="accent6">
                  <a:lumMod val="50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24536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fa-IR" sz="2800" dirty="0" smtClean="0">
                <a:cs typeface="B Nazanin" pitchFamily="2" charset="-78"/>
              </a:rPr>
              <a:t>در صورت قطع تنفس، تفس دهان به دهان داده شود</a:t>
            </a:r>
            <a:endParaRPr lang="en-US" sz="2800" dirty="0" smtClean="0">
              <a:cs typeface="B Nazanin" pitchFamily="2" charset="-78"/>
            </a:endParaRPr>
          </a:p>
          <a:p>
            <a:pPr lvl="0">
              <a:lnSpc>
                <a:spcPct val="150000"/>
              </a:lnSpc>
            </a:pPr>
            <a:r>
              <a:rPr lang="fa-IR" sz="2800" dirty="0" smtClean="0">
                <a:cs typeface="B Nazanin" pitchFamily="2" charset="-78"/>
              </a:rPr>
              <a:t>در صورتي‌كه صدمه شديد به كودك وارد شده باشد و وضع خوبي نداشته باشد، به مركز فوريت‌هاي پزشكي اطلاع داده شود</a:t>
            </a:r>
            <a:endParaRPr lang="en-US" sz="2800" dirty="0" smtClean="0">
              <a:cs typeface="B Nazanin" pitchFamily="2" charset="-78"/>
            </a:endParaRPr>
          </a:p>
          <a:p>
            <a:pPr lvl="0">
              <a:lnSpc>
                <a:spcPct val="150000"/>
              </a:lnSpc>
            </a:pPr>
            <a:r>
              <a:rPr lang="fa-IR" sz="2800" dirty="0" smtClean="0">
                <a:cs typeface="B Nazanin" pitchFamily="2" charset="-78"/>
              </a:rPr>
              <a:t>در صورت شكستگي اندام يا صدمه خيلي شديد به شكم، كودك تكان داده نشود</a:t>
            </a:r>
            <a:endParaRPr lang="en-US" sz="2800" dirty="0" smtClean="0">
              <a:cs typeface="B Nazanin" pitchFamily="2" charset="-78"/>
            </a:endParaRPr>
          </a:p>
          <a:p>
            <a:pPr lvl="0">
              <a:lnSpc>
                <a:spcPct val="150000"/>
              </a:lnSpc>
            </a:pPr>
            <a:r>
              <a:rPr lang="fa-IR" sz="2800" dirty="0" smtClean="0">
                <a:cs typeface="B Nazanin" pitchFamily="2" charset="-78"/>
              </a:rPr>
              <a:t>اگر كودك بيهوش شده است به آرامي در وضعيت بهبودي قرار گيرد</a:t>
            </a:r>
            <a:endParaRPr lang="en-US" sz="2800" dirty="0" smtClean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800" b="1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نكات كليدي پيشگيري از سقوط : 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/>
            </a:r>
            <a:br>
              <a:rPr lang="en-US" sz="2800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</a:br>
            <a:endParaRPr lang="fa-IR" sz="2800" dirty="0">
              <a:solidFill>
                <a:schemeClr val="accent6">
                  <a:lumMod val="50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fa-IR" sz="2800" b="1" dirty="0" smtClean="0">
                <a:cs typeface="B Nazanin" pitchFamily="2" charset="-78"/>
              </a:rPr>
              <a:t>بازی‌ها را ایمن کنید.</a:t>
            </a:r>
            <a:r>
              <a:rPr lang="fa-IR" sz="2800" dirty="0" smtClean="0">
                <a:cs typeface="B Nazanin" pitchFamily="2" charset="-78"/>
              </a:rPr>
              <a:t> بررسی کنید تا اطمینان یابید وسایل زمین بازی که کودکان استفاده می‌کنند به درستی طراحی و نگهداری می‌شوند و با یک سطح نرم و امن پوشانده شده است. </a:t>
            </a:r>
            <a:endParaRPr lang="en-US" sz="2800" dirty="0" smtClean="0">
              <a:cs typeface="B Nazanin" pitchFamily="2" charset="-78"/>
            </a:endParaRPr>
          </a:p>
          <a:p>
            <a:pPr lvl="0"/>
            <a:r>
              <a:rPr lang="fa-IR" sz="2800" b="1" dirty="0" smtClean="0">
                <a:cs typeface="B Nazanin" pitchFamily="2" charset="-78"/>
              </a:rPr>
              <a:t>خانه خود را ایمن کنید.</a:t>
            </a:r>
            <a:r>
              <a:rPr lang="fa-IR" sz="2800" dirty="0" smtClean="0">
                <a:cs typeface="B Nazanin" pitchFamily="2" charset="-78"/>
              </a:rPr>
              <a:t> در خانه از وسایل ایمن، مانند حفاظ در پنجره‌ها و در ورودی پلکان استفاده کنید. این وسایل می‌توانند کودکان را از آسیب‌های خطرناک دور نگه دارند. </a:t>
            </a:r>
            <a:endParaRPr lang="en-US" sz="2800" dirty="0" smtClean="0">
              <a:cs typeface="B Nazanin" pitchFamily="2" charset="-78"/>
            </a:endParaRPr>
          </a:p>
          <a:p>
            <a:pPr lvl="0"/>
            <a:r>
              <a:rPr lang="fa-IR" sz="2800" b="1" dirty="0" smtClean="0">
                <a:cs typeface="B Nazanin" pitchFamily="2" charset="-78"/>
              </a:rPr>
              <a:t>ورزش ها را ایمن کنید.</a:t>
            </a:r>
            <a:r>
              <a:rPr lang="fa-IR" sz="2800" dirty="0" smtClean="0">
                <a:cs typeface="B Nazanin" pitchFamily="2" charset="-78"/>
              </a:rPr>
              <a:t> مطمئن شوید که کودکان هنگام وررزش و بازی‌های پر جنب و جوش مانند اسکیت، پوشش‌های محافظتی مانند مچ بند، پدهای زانو و آرنج و کلاه ایمنی می‌پوشند.  </a:t>
            </a:r>
            <a:endParaRPr lang="en-US" sz="2800" dirty="0" smtClean="0">
              <a:cs typeface="B Nazanin" pitchFamily="2" charset="-78"/>
            </a:endParaRPr>
          </a:p>
          <a:p>
            <a:pPr lvl="0"/>
            <a:r>
              <a:rPr lang="fa-IR" sz="2800" b="1" dirty="0" smtClean="0">
                <a:cs typeface="B Nazanin" pitchFamily="2" charset="-78"/>
              </a:rPr>
              <a:t>نظارت کامل داشته باشید:</a:t>
            </a:r>
            <a:r>
              <a:rPr lang="fa-IR" sz="2800" dirty="0" smtClean="0">
                <a:cs typeface="B Nazanin" pitchFamily="2" charset="-78"/>
              </a:rPr>
              <a:t> در خانه یا بیرون از خانه و همیشه، کودکان خردسال را در مکان‌هایی که خطر سقوط وجود دارد، مانند پله‌ها و زمین بازی، تحت نظارت كامل داشته باشید. </a:t>
            </a:r>
            <a:endParaRPr lang="en-US" sz="2800" dirty="0" smtClean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2800" b="1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فيلم </a:t>
            </a:r>
            <a:endParaRPr lang="fa-IR" sz="2800" b="1" dirty="0">
              <a:solidFill>
                <a:schemeClr val="accent6">
                  <a:lumMod val="50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fa-IR" sz="2800" dirty="0" smtClean="0">
                <a:cs typeface="B Nazanin" pitchFamily="2" charset="-78"/>
                <a:hlinkClick r:id="rId2" action="ppaction://hlinkfile"/>
              </a:rPr>
              <a:t>روروك 1</a:t>
            </a:r>
            <a:endParaRPr lang="fa-IR" sz="2800" dirty="0" smtClean="0">
              <a:cs typeface="B Nazanin" pitchFamily="2" charset="-78"/>
            </a:endParaRPr>
          </a:p>
          <a:p>
            <a:r>
              <a:rPr lang="fa-IR" sz="2800" dirty="0" smtClean="0">
                <a:cs typeface="B Nazanin" pitchFamily="2" charset="-78"/>
                <a:hlinkClick r:id="rId3" action="ppaction://hlinkfile"/>
              </a:rPr>
              <a:t>روروك 2</a:t>
            </a:r>
            <a:endParaRPr lang="fa-IR" sz="2800" dirty="0" smtClean="0">
              <a:cs typeface="B Nazanin" pitchFamily="2" charset="-78"/>
            </a:endParaRPr>
          </a:p>
          <a:p>
            <a:r>
              <a:rPr lang="fa-IR" sz="2800" dirty="0" smtClean="0">
                <a:cs typeface="B Nazanin" pitchFamily="2" charset="-78"/>
                <a:hlinkClick r:id="rId4" action="ppaction://hlinkfile"/>
              </a:rPr>
              <a:t>از ساختمان نيمه كاره </a:t>
            </a:r>
            <a:endParaRPr lang="fa-IR" sz="2800" dirty="0" smtClean="0">
              <a:cs typeface="B Nazanin" pitchFamily="2" charset="-78"/>
            </a:endParaRPr>
          </a:p>
          <a:p>
            <a:r>
              <a:rPr lang="fa-IR" sz="2800" dirty="0" smtClean="0">
                <a:cs typeface="B Nazanin" pitchFamily="2" charset="-78"/>
                <a:hlinkClick r:id="rId5" action="ppaction://hlinkfile"/>
              </a:rPr>
              <a:t>از بالكن </a:t>
            </a:r>
            <a:endParaRPr lang="fa-IR" sz="2800" dirty="0" smtClean="0">
              <a:cs typeface="B Nazanin" pitchFamily="2" charset="-78"/>
            </a:endParaRPr>
          </a:p>
          <a:p>
            <a:r>
              <a:rPr lang="fa-IR" sz="2800" dirty="0" smtClean="0">
                <a:cs typeface="B Nazanin" pitchFamily="2" charset="-78"/>
                <a:hlinkClick r:id="rId6" action="ppaction://hlinkfile"/>
              </a:rPr>
              <a:t>از بغل بيمار </a:t>
            </a:r>
            <a:endParaRPr lang="fa-IR" sz="2800" dirty="0" smtClean="0">
              <a:cs typeface="B Nazanin" pitchFamily="2" charset="-78"/>
            </a:endParaRPr>
          </a:p>
          <a:p>
            <a:r>
              <a:rPr lang="fa-IR" sz="2800" dirty="0" smtClean="0">
                <a:cs typeface="B Nazanin" pitchFamily="2" charset="-78"/>
                <a:hlinkClick r:id="rId7" action="ppaction://hlinkfile"/>
              </a:rPr>
              <a:t>از پله </a:t>
            </a:r>
            <a:endParaRPr lang="fa-IR" sz="2800" dirty="0" smtClean="0">
              <a:cs typeface="B Nazanin" pitchFamily="2" charset="-78"/>
            </a:endParaRPr>
          </a:p>
          <a:p>
            <a:r>
              <a:rPr lang="fa-IR" sz="2800" dirty="0" smtClean="0">
                <a:cs typeface="B Nazanin" pitchFamily="2" charset="-78"/>
                <a:hlinkClick r:id="rId8" action="ppaction://hlinkfile"/>
              </a:rPr>
              <a:t>از نردبان </a:t>
            </a:r>
            <a:endParaRPr lang="fa-IR" sz="2800" dirty="0" smtClean="0">
              <a:cs typeface="B Nazanin" pitchFamily="2" charset="-78"/>
            </a:endParaRPr>
          </a:p>
          <a:p>
            <a:r>
              <a:rPr lang="fa-IR" sz="2800" dirty="0" smtClean="0">
                <a:cs typeface="B Nazanin" pitchFamily="2" charset="-78"/>
                <a:hlinkClick r:id="rId9" action="ppaction://hlinkfile"/>
              </a:rPr>
              <a:t>بالا انداختن كودك </a:t>
            </a:r>
            <a:endParaRPr lang="fa-IR" sz="2800" dirty="0" smtClean="0">
              <a:cs typeface="B Nazanin" pitchFamily="2" charset="-78"/>
            </a:endParaRPr>
          </a:p>
          <a:p>
            <a:r>
              <a:rPr lang="fa-IR" sz="2800" dirty="0" smtClean="0">
                <a:cs typeface="B Nazanin" pitchFamily="2" charset="-78"/>
                <a:hlinkClick r:id="rId10" action="ppaction://hlinkfile"/>
              </a:rPr>
              <a:t>بغل كردن كودك </a:t>
            </a:r>
            <a:endParaRPr lang="fa-IR" sz="2800" dirty="0" smtClean="0">
              <a:cs typeface="B Nazanin" pitchFamily="2" charset="-78"/>
            </a:endParaRPr>
          </a:p>
          <a:p>
            <a:endParaRPr lang="fa-IR" sz="28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2160" y="620688"/>
            <a:ext cx="2674640" cy="1143000"/>
          </a:xfrm>
          <a:ln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3200" b="1" dirty="0" smtClean="0">
                <a:ln>
                  <a:solidFill>
                    <a:schemeClr val="accent6"/>
                  </a:solidFill>
                </a:ln>
                <a:solidFill>
                  <a:srgbClr val="0070C0"/>
                </a:solidFill>
                <a:latin typeface="+mn-lt"/>
                <a:ea typeface="+mn-ea"/>
                <a:cs typeface="B Nazanin" pitchFamily="2" charset="-78"/>
              </a:rPr>
              <a:t>سلامت باشيد </a:t>
            </a:r>
          </a:p>
        </p:txBody>
      </p:sp>
      <p:pic>
        <p:nvPicPr>
          <p:cNvPr id="4" name="Content Placeholder 3" descr="jeld morabian 2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5535" y="260648"/>
            <a:ext cx="4950275" cy="6264696"/>
          </a:xfrm>
          <a:ln>
            <a:solidFill>
              <a:schemeClr val="accent6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772400" cy="115212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3200" b="1" dirty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B Nazanin" pitchFamily="2" charset="-78"/>
              </a:rPr>
              <a:t>بچه‌هاي كوچك، حوادث بزرگ 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39552" y="1844824"/>
            <a:ext cx="7992888" cy="17526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B Nazanin" pitchFamily="2" charset="-78"/>
              </a:rPr>
              <a:t>از سري كتاب‌هاي ”</a:t>
            </a: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B Nazanin" pitchFamily="2" charset="-78"/>
              </a:rPr>
              <a:t>آسیب های کودکان قابل پیشگیری هستند</a:t>
            </a:r>
            <a:r>
              <a:rPr kumimoji="0" lang="fa-I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B Nazanin" pitchFamily="2" charset="-78"/>
              </a:rPr>
              <a:t>“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B Nazanin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B Nazanin" pitchFamily="2" charset="-78"/>
              </a:rPr>
              <a:t>ويژه مربيان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B Nazanin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a-IR" sz="28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5" descr="1 soghoot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3629453"/>
            <a:ext cx="7746404" cy="18877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2800" b="1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سقوط  </a:t>
            </a:r>
            <a:endParaRPr lang="fa-IR" sz="2800" b="1" dirty="0">
              <a:solidFill>
                <a:schemeClr val="accent6">
                  <a:lumMod val="50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fa-IR" sz="2800" dirty="0" smtClean="0">
                <a:cs typeface="B Nazanin" pitchFamily="2" charset="-78"/>
              </a:rPr>
              <a:t>اتفاقي كه در نتيجه آن فرد روي زمين، كف يا سطوح پاييني ديگري مي‌افتد. </a:t>
            </a:r>
          </a:p>
          <a:p>
            <a:pPr algn="just">
              <a:lnSpc>
                <a:spcPct val="200000"/>
              </a:lnSpc>
            </a:pPr>
            <a:r>
              <a:rPr lang="fa-IR" sz="2800" dirty="0" smtClean="0">
                <a:cs typeface="B Nazanin" pitchFamily="2" charset="-78"/>
              </a:rPr>
              <a:t>منظور از سقوط كودك، سقوط ناگهاني اوست در جهت نيروي جاذبه كه با لغزيدن و سر خوردن و از دست دادن تعادل همراه است. </a:t>
            </a:r>
            <a:endParaRPr lang="en-US" sz="2800" dirty="0" smtClean="0">
              <a:cs typeface="B Nazanin" pitchFamily="2" charset="-78"/>
            </a:endParaRPr>
          </a:p>
          <a:p>
            <a:pPr algn="just">
              <a:lnSpc>
                <a:spcPct val="200000"/>
              </a:lnSpc>
            </a:pPr>
            <a:endParaRPr lang="fa-IR" sz="2800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511256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400" dirty="0" smtClean="0">
                <a:cs typeface="B Nazanin" pitchFamily="2" charset="-78"/>
              </a:rPr>
              <a:t>دوازدهمين عامل مرگ در بين سنين 5 تا 9 سال و 15 تا 19 سال</a:t>
            </a:r>
          </a:p>
          <a:p>
            <a:r>
              <a:rPr lang="fa-IR" sz="2400" dirty="0" smtClean="0">
                <a:cs typeface="B Nazanin" pitchFamily="2" charset="-78"/>
              </a:rPr>
              <a:t>دركشورهاي با درآمد بالا،  آمريكا، اروپا و غرب اقيانوس آرام مرگ و ميري حدود 2 تا 1 نفر به ازاي هر 100 هزار كودك زير 20 سال</a:t>
            </a:r>
          </a:p>
          <a:p>
            <a:r>
              <a:rPr lang="fa-IR" sz="2400" dirty="0" smtClean="0">
                <a:cs typeface="B Nazanin" pitchFamily="2" charset="-78"/>
              </a:rPr>
              <a:t>مرگ ناشي از سقوط در كشورهاي با درآمد كم و متوسط در غرب و شرق آسيا 7/2 از هر 100 هزار كودك و در  نواحي شرقي مديترانه 9/2 از هر 100 هزار كودك (بيشترين ارقام مرگ ناشي از سقوط)</a:t>
            </a:r>
          </a:p>
          <a:p>
            <a:r>
              <a:rPr lang="fa-IR" sz="2400" dirty="0" smtClean="0">
                <a:cs typeface="B Nazanin" pitchFamily="2" charset="-78"/>
              </a:rPr>
              <a:t>66 درصد سقوط‌هاي مهلك كودكان به سقوط از ارتفاع مربوط مي‌شود</a:t>
            </a:r>
          </a:p>
          <a:p>
            <a:r>
              <a:rPr lang="fa-IR" sz="2400" dirty="0" smtClean="0">
                <a:cs typeface="B Nazanin" pitchFamily="2" charset="-78"/>
              </a:rPr>
              <a:t>8 درصد از سقوط‌هاي مهلك در سطح اتفاق مي‌افتد</a:t>
            </a:r>
          </a:p>
          <a:p>
            <a:r>
              <a:rPr lang="fa-IR" sz="2400" dirty="0" smtClean="0">
                <a:cs typeface="B Nazanin" pitchFamily="2" charset="-78"/>
              </a:rPr>
              <a:t> در كشور ما بر اساس آمار نظام مراقبت مرگ كودكان 59-1 ماهه از سال 1389-1386 بطور متوسط 6.3% از مرگ كودكاني كه به دليل سوانح و حوادث غير عمدي مرده‌اند به دليل سقوط بوده است. </a:t>
            </a:r>
            <a:endParaRPr lang="en-US" sz="2400" dirty="0">
              <a:cs typeface="B Nazanin" pitchFamily="2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850106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800" b="1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اپيدميولوژي 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/>
            </a:r>
            <a:br>
              <a:rPr lang="en-US" sz="2800" b="1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</a:br>
            <a:endParaRPr lang="fa-IR" sz="2800" dirty="0">
              <a:solidFill>
                <a:schemeClr val="accent6">
                  <a:lumMod val="50000"/>
                </a:schemeClr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3600" b="1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ارتباط سقوط با سن: 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/>
            </a:r>
            <a:br>
              <a:rPr lang="en-US" sz="3600" b="1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</a:br>
            <a:endParaRPr lang="fa-IR" sz="3600" b="1" dirty="0">
              <a:solidFill>
                <a:schemeClr val="accent6">
                  <a:lumMod val="50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00808"/>
            <a:ext cx="8352928" cy="4608512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lnSpc>
                <a:spcPct val="200000"/>
              </a:lnSpc>
            </a:pPr>
            <a:r>
              <a:rPr lang="fa-IR" sz="2800" dirty="0" smtClean="0">
                <a:cs typeface="B Nazanin" pitchFamily="2" charset="-78"/>
              </a:rPr>
              <a:t>در كشورهاي با درآمد كم و متوسط بيشترين نرخ مرگ مربوط به نوزادان زير يكسال است</a:t>
            </a:r>
          </a:p>
          <a:p>
            <a:pPr algn="just">
              <a:lnSpc>
                <a:spcPct val="200000"/>
              </a:lnSpc>
            </a:pPr>
            <a:r>
              <a:rPr lang="fa-IR" sz="2800" dirty="0" smtClean="0">
                <a:cs typeface="B Nazanin" pitchFamily="2" charset="-78"/>
              </a:rPr>
              <a:t> در كشورهاي با درآمد بالا متوسط نرخ مرگ و مير ناشي از سقوط تقريباً در 20 سال اول زندگي يكسان است </a:t>
            </a:r>
            <a:endParaRPr lang="en-US" sz="2800" dirty="0" smtClean="0">
              <a:cs typeface="B Nazanin" pitchFamily="2" charset="-78"/>
            </a:endParaRPr>
          </a:p>
          <a:p>
            <a:pPr algn="just">
              <a:lnSpc>
                <a:spcPct val="200000"/>
              </a:lnSpc>
              <a:buNone/>
            </a:pPr>
            <a:endParaRPr lang="fa-IR" sz="2800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994122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800" b="1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ارتباط سوختگي با جنس: 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/>
            </a:r>
            <a:b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</a:br>
            <a:endParaRPr lang="fa-IR" sz="2800" b="1" dirty="0" smtClean="0">
              <a:solidFill>
                <a:schemeClr val="accent6">
                  <a:lumMod val="50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3528392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fa-IR" sz="2800" dirty="0" smtClean="0">
                <a:cs typeface="B Nazanin" pitchFamily="2" charset="-78"/>
              </a:rPr>
              <a:t>تعداد سقوط‌ها در پسرها بيشتر از دخترها</a:t>
            </a:r>
          </a:p>
          <a:p>
            <a:pPr>
              <a:lnSpc>
                <a:spcPct val="200000"/>
              </a:lnSpc>
            </a:pPr>
            <a:r>
              <a:rPr lang="fa-IR" sz="2800" dirty="0" smtClean="0">
                <a:cs typeface="B Nazanin" pitchFamily="2" charset="-78"/>
              </a:rPr>
              <a:t>مرگ و مير ناشي از سقوط در پسرها بيشتر از دخترها</a:t>
            </a:r>
            <a:endParaRPr lang="en-US" sz="2800" dirty="0" smtClean="0">
              <a:cs typeface="B Nazanin" pitchFamily="2" charset="-78"/>
            </a:endParaRPr>
          </a:p>
          <a:p>
            <a:pPr>
              <a:lnSpc>
                <a:spcPct val="200000"/>
              </a:lnSpc>
            </a:pPr>
            <a:endParaRPr lang="fa-IR" sz="2800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800" b="1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محل‌هاي شایع سقوط كودكان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/>
            </a:r>
            <a:b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</a:br>
            <a:endParaRPr lang="fa-IR" sz="2800" dirty="0">
              <a:solidFill>
                <a:schemeClr val="accent6">
                  <a:lumMod val="50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824536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000" dirty="0" smtClean="0">
                <a:cs typeface="B Nazanin" pitchFamily="2" charset="-78"/>
              </a:rPr>
              <a:t>سقوط از </a:t>
            </a:r>
          </a:p>
          <a:p>
            <a:pPr lvl="1"/>
            <a:r>
              <a:rPr lang="fa-IR" sz="2000" dirty="0" smtClean="0">
                <a:cs typeface="B Nazanin" pitchFamily="2" charset="-78"/>
              </a:rPr>
              <a:t>پنجره</a:t>
            </a:r>
          </a:p>
          <a:p>
            <a:pPr lvl="1"/>
            <a:r>
              <a:rPr lang="fa-IR" sz="2000" dirty="0" smtClean="0">
                <a:cs typeface="B Nazanin" pitchFamily="2" charset="-78"/>
              </a:rPr>
              <a:t>بالكن </a:t>
            </a:r>
          </a:p>
          <a:p>
            <a:pPr lvl="1"/>
            <a:r>
              <a:rPr lang="fa-IR" sz="2000" dirty="0" smtClean="0">
                <a:cs typeface="B Nazanin" pitchFamily="2" charset="-78"/>
              </a:rPr>
              <a:t>پشت بام</a:t>
            </a:r>
          </a:p>
          <a:p>
            <a:pPr lvl="1"/>
            <a:r>
              <a:rPr lang="fa-IR" sz="2000" dirty="0" smtClean="0">
                <a:cs typeface="B Nazanin" pitchFamily="2" charset="-78"/>
              </a:rPr>
              <a:t>پله‌ها </a:t>
            </a:r>
          </a:p>
          <a:p>
            <a:pPr lvl="1"/>
            <a:r>
              <a:rPr lang="fa-IR" sz="2000" dirty="0" smtClean="0">
                <a:cs typeface="B Nazanin" pitchFamily="2" charset="-78"/>
              </a:rPr>
              <a:t>تجهيزات بازي</a:t>
            </a:r>
          </a:p>
          <a:p>
            <a:pPr lvl="1"/>
            <a:r>
              <a:rPr lang="fa-IR" sz="2000" dirty="0" smtClean="0">
                <a:cs typeface="B Nazanin" pitchFamily="2" charset="-78"/>
              </a:rPr>
              <a:t>درختان</a:t>
            </a:r>
          </a:p>
          <a:p>
            <a:r>
              <a:rPr lang="fa-IR" sz="2000" dirty="0" smtClean="0">
                <a:cs typeface="B Nazanin" pitchFamily="2" charset="-78"/>
              </a:rPr>
              <a:t> سقوط درون</a:t>
            </a:r>
          </a:p>
          <a:p>
            <a:pPr lvl="1"/>
            <a:r>
              <a:rPr lang="fa-IR" sz="2000" dirty="0" smtClean="0">
                <a:cs typeface="B Nazanin" pitchFamily="2" charset="-78"/>
              </a:rPr>
              <a:t> حفره‌ها</a:t>
            </a:r>
          </a:p>
          <a:p>
            <a:pPr lvl="1"/>
            <a:r>
              <a:rPr lang="fa-IR" sz="2000" dirty="0" smtClean="0">
                <a:cs typeface="B Nazanin" pitchFamily="2" charset="-78"/>
              </a:rPr>
              <a:t> چشمه‌ها</a:t>
            </a:r>
          </a:p>
          <a:p>
            <a:pPr lvl="1"/>
            <a:r>
              <a:rPr lang="fa-IR" sz="2000" dirty="0" smtClean="0">
                <a:cs typeface="B Nazanin" pitchFamily="2" charset="-78"/>
              </a:rPr>
              <a:t> دودكش‌ها </a:t>
            </a:r>
          </a:p>
          <a:p>
            <a:pPr lvl="1"/>
            <a:r>
              <a:rPr lang="fa-IR" sz="2000" dirty="0" smtClean="0">
                <a:cs typeface="B Nazanin" pitchFamily="2" charset="-78"/>
              </a:rPr>
              <a:t> ساير حفره‌هاي درون زمين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800" b="1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براي پيشگيري از </a:t>
            </a:r>
            <a:r>
              <a:rPr lang="fa-IR" sz="2800" b="1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سقوط چه </a:t>
            </a:r>
            <a:r>
              <a:rPr lang="fa-IR" sz="2800" b="1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بايد كرد؟ 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/>
            </a:r>
            <a:br>
              <a:rPr lang="en-US" sz="2800" b="1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</a:br>
            <a:endParaRPr lang="fa-IR" sz="2800" dirty="0">
              <a:solidFill>
                <a:schemeClr val="accent6">
                  <a:lumMod val="50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08912" cy="511256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fa-IR" sz="2000" dirty="0" smtClean="0">
                <a:cs typeface="B Nazanin" pitchFamily="2" charset="-78"/>
              </a:rPr>
              <a:t>شناسايي، جايگزيني و يا تغيير محصولات</a:t>
            </a:r>
          </a:p>
          <a:p>
            <a:pPr lvl="1"/>
            <a:r>
              <a:rPr lang="fa-IR" sz="2000" dirty="0" smtClean="0">
                <a:cs typeface="B Nazanin" pitchFamily="2" charset="-78"/>
              </a:rPr>
              <a:t> بازسازي و طراحي دوباره اسباب و وسايل مراقبت از كودك</a:t>
            </a:r>
          </a:p>
          <a:p>
            <a:pPr lvl="1"/>
            <a:r>
              <a:rPr lang="fa-IR" sz="2000" dirty="0" smtClean="0">
                <a:cs typeface="B Nazanin" pitchFamily="2" charset="-78"/>
              </a:rPr>
              <a:t> تجهيزات زمين بازي</a:t>
            </a:r>
          </a:p>
          <a:p>
            <a:pPr lvl="1"/>
            <a:r>
              <a:rPr lang="fa-IR" sz="2000" dirty="0" smtClean="0">
                <a:cs typeface="B Nazanin" pitchFamily="2" charset="-78"/>
              </a:rPr>
              <a:t>تجهيزات ورزشي و مسابقه‌اي</a:t>
            </a:r>
          </a:p>
          <a:p>
            <a:pPr lvl="1"/>
            <a:r>
              <a:rPr lang="fa-IR" sz="2000" dirty="0" smtClean="0">
                <a:cs typeface="B Nazanin" pitchFamily="2" charset="-78"/>
              </a:rPr>
              <a:t> چرخ خريد</a:t>
            </a:r>
          </a:p>
          <a:p>
            <a:pPr lvl="1"/>
            <a:r>
              <a:rPr lang="fa-IR" sz="2000" dirty="0" smtClean="0">
                <a:cs typeface="B Nazanin" pitchFamily="2" charset="-78"/>
              </a:rPr>
              <a:t>صندلي چرخ دار</a:t>
            </a:r>
          </a:p>
          <a:p>
            <a:pPr lvl="1"/>
            <a:r>
              <a:rPr lang="fa-IR" sz="2000" dirty="0" smtClean="0">
                <a:cs typeface="B Nazanin" pitchFamily="2" charset="-78"/>
              </a:rPr>
              <a:t> مكانيسم ترمز جديد در كالسكه كودك</a:t>
            </a:r>
          </a:p>
          <a:p>
            <a:pPr lvl="1"/>
            <a:r>
              <a:rPr lang="fa-IR" sz="2000" dirty="0" smtClean="0">
                <a:cs typeface="B Nazanin" pitchFamily="2" charset="-78"/>
              </a:rPr>
              <a:t>مبلمان كودك يكي از منابع خطرساز براي كودكان هستند زيرا اصول ايمني در بسياري از آن‌ها رعايت نشده است</a:t>
            </a:r>
          </a:p>
          <a:p>
            <a:pPr lvl="0"/>
            <a:r>
              <a:rPr lang="fa-IR" sz="2000" dirty="0" smtClean="0">
                <a:cs typeface="B Nazanin" pitchFamily="2" charset="-78"/>
              </a:rPr>
              <a:t>آموزش والد به كودك در باره خطر سقوط اقدامي مؤثر در كاهش آسيب است</a:t>
            </a:r>
            <a:endParaRPr lang="en-US" sz="2000" dirty="0" smtClean="0">
              <a:cs typeface="B Nazanin" pitchFamily="2" charset="-78"/>
            </a:endParaRPr>
          </a:p>
          <a:p>
            <a:pPr lvl="0"/>
            <a:r>
              <a:rPr lang="fa-IR" sz="2000" dirty="0" smtClean="0">
                <a:cs typeface="B Nazanin" pitchFamily="2" charset="-78"/>
              </a:rPr>
              <a:t>آموزش جامعه اگر همراه با روش‌هاي ديگر مانند </a:t>
            </a:r>
          </a:p>
          <a:p>
            <a:pPr lvl="1"/>
            <a:r>
              <a:rPr lang="fa-IR" sz="2000" dirty="0" smtClean="0">
                <a:cs typeface="B Nazanin" pitchFamily="2" charset="-78"/>
              </a:rPr>
              <a:t>وضع قوانين و مقررات </a:t>
            </a:r>
          </a:p>
          <a:p>
            <a:pPr lvl="1"/>
            <a:r>
              <a:rPr lang="fa-IR" sz="2000" dirty="0" smtClean="0">
                <a:cs typeface="B Nazanin" pitchFamily="2" charset="-78"/>
              </a:rPr>
              <a:t> ايجاد تغييرات محيطي </a:t>
            </a:r>
          </a:p>
          <a:p>
            <a:pPr lvl="1"/>
            <a:r>
              <a:rPr lang="fa-IR" sz="2000" dirty="0" smtClean="0">
                <a:cs typeface="B Nazanin" pitchFamily="2" charset="-78"/>
              </a:rPr>
              <a:t> تنظيم دستورالعمل‌هاي ايمني و بهداشتي متناسب با موقعيت و شرايط كشورها </a:t>
            </a:r>
            <a:endParaRPr lang="en-US" sz="2000" dirty="0" smtClean="0">
              <a:cs typeface="B Nazanin" pitchFamily="2" charset="-78"/>
            </a:endParaRPr>
          </a:p>
          <a:p>
            <a:pPr lvl="1"/>
            <a:endParaRPr lang="en-US" sz="2000" dirty="0" smtClean="0">
              <a:cs typeface="B Nazanin" pitchFamily="2" charset="-78"/>
            </a:endParaRPr>
          </a:p>
          <a:p>
            <a:pPr lvl="1">
              <a:buNone/>
            </a:pPr>
            <a:endParaRPr lang="fa-IR" sz="2000" dirty="0" smtClean="0">
              <a:cs typeface="B Nazanin" pitchFamily="2" charset="-78"/>
            </a:endParaRPr>
          </a:p>
          <a:p>
            <a:pPr lvl="0"/>
            <a:endParaRPr lang="en-US" sz="2000" dirty="0" smtClean="0">
              <a:cs typeface="B Nazanin" pitchFamily="2" charset="-78"/>
            </a:endParaRPr>
          </a:p>
          <a:p>
            <a:pPr lvl="0"/>
            <a:endParaRPr lang="fa-IR" sz="2000" dirty="0">
              <a:cs typeface="B Nazanin" pitchFamily="2" charset="-78"/>
            </a:endParaRPr>
          </a:p>
        </p:txBody>
      </p:sp>
      <p:pic>
        <p:nvPicPr>
          <p:cNvPr id="4" name="Picture 3" descr="2 soghoot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772816"/>
            <a:ext cx="2016224" cy="2143119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922114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a-IR" sz="2800" b="1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ايمني محيط زندگي كودك 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/>
            </a:r>
            <a:br>
              <a:rPr lang="en-US" sz="2800" b="1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</a:br>
            <a:endParaRPr lang="fa-IR" sz="2800" dirty="0">
              <a:solidFill>
                <a:schemeClr val="accent6">
                  <a:lumMod val="50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352928" cy="5184576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fa-IR" sz="1800" dirty="0" smtClean="0">
                <a:cs typeface="B Nazanin" pitchFamily="2" charset="-78"/>
              </a:rPr>
              <a:t>تغيير محيط به گونه‌اي كه براي كودكان بي‌خطر باشد</a:t>
            </a:r>
          </a:p>
          <a:p>
            <a:pPr lvl="1"/>
            <a:r>
              <a:rPr lang="fa-IR" sz="1800" dirty="0" smtClean="0">
                <a:cs typeface="B Nazanin" pitchFamily="2" charset="-78"/>
              </a:rPr>
              <a:t> پنجره‌ها در ارتفاع مناسب از كف اتاق (120-100 سانتي‌متر) و طوري ساخته شوند كه زياد باز نشوند</a:t>
            </a:r>
          </a:p>
          <a:p>
            <a:pPr lvl="1"/>
            <a:r>
              <a:rPr lang="fa-IR" sz="1800" dirty="0" smtClean="0">
                <a:cs typeface="B Nazanin" pitchFamily="2" charset="-78"/>
              </a:rPr>
              <a:t>بر روي پنجره‌ها قفل‌هاي ايمني نصب شود و كليد اين قفل‌ها در محل مطمئن و دور از دسترس اطفال نگه‌داري شود ( بايد مطمئن بود كه در آتش سوزي‌ها به راحتي باز ‌شود)</a:t>
            </a:r>
          </a:p>
          <a:p>
            <a:pPr lvl="1"/>
            <a:r>
              <a:rPr lang="fa-IR" sz="1800" dirty="0" smtClean="0">
                <a:cs typeface="B Nazanin" pitchFamily="2" charset="-78"/>
              </a:rPr>
              <a:t>صندلي يا چيزهايي كه كودك مي‌تواند از آن‌ها بالا رود نزديك پنجره نباشند</a:t>
            </a:r>
          </a:p>
          <a:p>
            <a:pPr lvl="1"/>
            <a:r>
              <a:rPr lang="fa-IR" sz="1800" dirty="0" smtClean="0">
                <a:cs typeface="B Nazanin" pitchFamily="2" charset="-78"/>
              </a:rPr>
              <a:t>پله‌ها مجهز به نرده باشند فاصله ميله‌هاي عمودي بيش از 5/6 سانتي‌متر نباشد</a:t>
            </a:r>
          </a:p>
          <a:p>
            <a:pPr lvl="1"/>
            <a:r>
              <a:rPr lang="fa-IR" sz="1800" dirty="0" smtClean="0">
                <a:cs typeface="B Nazanin" pitchFamily="2" charset="-78"/>
              </a:rPr>
              <a:t> لبه پله‌ها تيز نباشد</a:t>
            </a:r>
          </a:p>
          <a:p>
            <a:pPr lvl="1"/>
            <a:r>
              <a:rPr lang="fa-IR" sz="1800" dirty="0" smtClean="0">
                <a:cs typeface="B Nazanin" pitchFamily="2" charset="-78"/>
              </a:rPr>
              <a:t>راه پله‌ها كاملاً تميز باشد ، در مسير آن وسايل دست و پا گير گذاشته نشود ،  از روشنايي كافي برخوردار باشد</a:t>
            </a:r>
          </a:p>
          <a:p>
            <a:pPr lvl="1"/>
            <a:r>
              <a:rPr lang="fa-IR" sz="1800" dirty="0" smtClean="0">
                <a:cs typeface="B Nazanin" pitchFamily="2" charset="-78"/>
              </a:rPr>
              <a:t>حداقل ارتفاع مناسب براي پله 18 سانتي‌متر و حداقل عرض آن نيز 30 سانتي‌متر مي‌باشد</a:t>
            </a:r>
          </a:p>
          <a:p>
            <a:pPr lvl="1"/>
            <a:r>
              <a:rPr lang="fa-IR" sz="1800" dirty="0" smtClean="0">
                <a:cs typeface="B Nazanin" pitchFamily="2" charset="-78"/>
              </a:rPr>
              <a:t>در صورتي‌ كه از فرش يا موكت روي پله‌ها استفاده مي‌شود، با بست‌هاي مخصوص محكم شوند</a:t>
            </a:r>
          </a:p>
          <a:p>
            <a:pPr lvl="1"/>
            <a:r>
              <a:rPr lang="fa-IR" sz="1800" dirty="0" smtClean="0">
                <a:cs typeface="B Nazanin" pitchFamily="2" charset="-78"/>
              </a:rPr>
              <a:t>كودكان بايد بدانند بازي كردن روي پله‌ها بويژه به صورت دسته جمعي بسيار خطرناك است</a:t>
            </a:r>
          </a:p>
          <a:p>
            <a:pPr lvl="0"/>
            <a:r>
              <a:rPr lang="fa-IR" sz="1800" dirty="0" smtClean="0">
                <a:cs typeface="B Nazanin" pitchFamily="2" charset="-78"/>
              </a:rPr>
              <a:t>در منازلي كه از تنور استفاده مي‌كنند تنور حتماً درپوش مناسب داشته باشد، در مواقع غير ضروري بسته باشد</a:t>
            </a:r>
            <a:endParaRPr lang="en-US" sz="1800" dirty="0" smtClean="0">
              <a:cs typeface="B Nazanin" pitchFamily="2" charset="-78"/>
            </a:endParaRPr>
          </a:p>
          <a:p>
            <a:pPr lvl="0"/>
            <a:r>
              <a:rPr lang="fa-IR" sz="1800" dirty="0" smtClean="0">
                <a:cs typeface="B Nazanin" pitchFamily="2" charset="-78"/>
              </a:rPr>
              <a:t>هر چند وقت يك بار استحكام در و ديوارهاي چاه‌هاي آب و فاضلاب كنترل شود</a:t>
            </a:r>
            <a:endParaRPr lang="en-US" sz="1800" dirty="0" smtClean="0">
              <a:cs typeface="B Nazanin" pitchFamily="2" charset="-78"/>
            </a:endParaRPr>
          </a:p>
          <a:p>
            <a:pPr lvl="0"/>
            <a:r>
              <a:rPr lang="fa-IR" sz="1800" dirty="0" smtClean="0">
                <a:cs typeface="B Nazanin" pitchFamily="2" charset="-78"/>
              </a:rPr>
              <a:t>در مقابل در ورودي حمام موكتي پهن شود تا كودك روي زمين سر نخورد</a:t>
            </a:r>
            <a:endParaRPr lang="en-US" sz="1800" dirty="0" smtClean="0">
              <a:cs typeface="B Nazanin" pitchFamily="2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</TotalTime>
  <Words>1615</Words>
  <Application>Microsoft Office PowerPoint</Application>
  <PresentationFormat>نمایش روی پرده (4:3)</PresentationFormat>
  <Paragraphs>147</Paragraphs>
  <Slides>19</Slides>
  <Notes>0</Notes>
  <HiddenSlides>0</HiddenSlides>
  <MMClips>0</MMClips>
  <ScaleCrop>false</ScaleCrop>
  <HeadingPairs>
    <vt:vector size="6" baseType="variant">
      <vt:variant>
        <vt:lpstr>نوع خط بکاربرده شده</vt:lpstr>
      </vt:variant>
      <vt:variant>
        <vt:i4>4</vt:i4>
      </vt:variant>
      <vt:variant>
        <vt:lpstr>طرح زمینه</vt:lpstr>
      </vt:variant>
      <vt:variant>
        <vt:i4>1</vt:i4>
      </vt:variant>
      <vt:variant>
        <vt:lpstr>عنوان های اسلاید</vt:lpstr>
      </vt:variant>
      <vt:variant>
        <vt:i4>19</vt:i4>
      </vt:variant>
    </vt:vector>
  </HeadingPairs>
  <TitlesOfParts>
    <vt:vector size="24" baseType="lpstr">
      <vt:lpstr>Arial</vt:lpstr>
      <vt:lpstr>B Nazanin</vt:lpstr>
      <vt:lpstr>Calibri</vt:lpstr>
      <vt:lpstr>Times New Roman</vt:lpstr>
      <vt:lpstr>Office Theme</vt:lpstr>
      <vt:lpstr>ارائه PowerPoint</vt:lpstr>
      <vt:lpstr>بچه‌هاي كوچك، حوادث بزرگ </vt:lpstr>
      <vt:lpstr>سقوط  </vt:lpstr>
      <vt:lpstr>اپيدميولوژي  </vt:lpstr>
      <vt:lpstr>ارتباط سقوط با سن:  </vt:lpstr>
      <vt:lpstr>ارتباط سوختگي با جنس:  </vt:lpstr>
      <vt:lpstr>محل‌هاي شایع سقوط كودكان </vt:lpstr>
      <vt:lpstr>براي پيشگيري از سقوط چه بايد كرد؟  </vt:lpstr>
      <vt:lpstr>ايمني محيط زندگي كودك  </vt:lpstr>
      <vt:lpstr>ايمني محل خواب كودك  </vt:lpstr>
      <vt:lpstr>ارائه PowerPoint</vt:lpstr>
      <vt:lpstr>ایمنی وسایل و محیط بازی:  </vt:lpstr>
      <vt:lpstr>رفتارهای ايمن هنگام تاب‌بازي:  </vt:lpstr>
      <vt:lpstr>رفتارهای ایمن هنگام سرسره‌بازي:  </vt:lpstr>
      <vt:lpstr>ارائه PowerPoint</vt:lpstr>
      <vt:lpstr>كمك‌هاي فوري به كودكي كه سقوط كرده است:  </vt:lpstr>
      <vt:lpstr>نكات كليدي پيشگيري از سقوط :  </vt:lpstr>
      <vt:lpstr>فيلم </vt:lpstr>
      <vt:lpstr>سلامت باشيد </vt:lpstr>
    </vt:vector>
  </TitlesOfParts>
  <Company>Office07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بچه‌هاي كوچك، حوادث بزرگ </dc:title>
  <dc:creator>abolghasemi-n</dc:creator>
  <cp:lastModifiedBy>SHB</cp:lastModifiedBy>
  <cp:revision>152</cp:revision>
  <dcterms:created xsi:type="dcterms:W3CDTF">2014-06-15T06:31:52Z</dcterms:created>
  <dcterms:modified xsi:type="dcterms:W3CDTF">2014-10-29T05:55:39Z</dcterms:modified>
</cp:coreProperties>
</file>